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8" name="Google Shape;9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284e59f5d0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284e59f5d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1284e59f5d0_0_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84e59f5d0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284e59f5d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1284e59f5d0_0_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284e59f5d0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284e59f5d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1284e59f5d0_0_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84e59f5d0_0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284e59f5d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1284e59f5d0_0_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284e59f5d0_0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284e59f5d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1284e59f5d0_0_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284e59f5d0_0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284e59f5d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1284e59f5d0_0_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284e59f5d0_0_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284e59f5d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1284e59f5d0_0_6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284e59f5d0_0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284e59f5d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1284e59f5d0_0_7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84e59f5d0_54_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284e59f5d0_54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1284e59f5d0_54_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284e59f5d0_54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284e59f5d0_54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1284e59f5d0_54_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4" name="Google Shape;10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296f454d3d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296f454d3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1296f454d3d_0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84e59f5d0_54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284e59f5d0_5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1284e59f5d0_54_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28541c747f_38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28541c747f_38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128541c747f_38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84e59f5d0_54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84e59f5d0_5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1284e59f5d0_54_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284e59f5d0_54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284e59f5d0_54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1284e59f5d0_54_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28541c747f_38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28541c747f_3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128541c747f_38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965d3e80e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2965d3e8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12965d3e80e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296f454d3d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296f454d3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1296f454d3d_0_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284e59f5d0_54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284e59f5d0_5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1284e59f5d0_54_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30" name="Google Shape;330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6" name="Google Shape;11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296f454d3d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296f454d3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1296f454d3d_0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284e59f5d0_54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284e59f5d0_5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1284e59f5d0_54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296f454d3d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296f454d3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1296f454d3d_0_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296f454d3d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296f454d3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1296f454d3d_0_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96f454d3d_0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296f454d3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1296f454d3d_0_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965d3e80e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965d3e80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12965d3e80e_0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ov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-76200" y="2190750"/>
            <a:ext cx="9296400" cy="76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 txBox="1"/>
          <p:nvPr>
            <p:ph type="title"/>
          </p:nvPr>
        </p:nvSpPr>
        <p:spPr>
          <a:xfrm>
            <a:off x="457200" y="2343150"/>
            <a:ext cx="8229600" cy="26974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None/>
              <a:defRPr b="1" i="0" sz="2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" name="Google Shape;18;p2"/>
          <p:cNvSpPr txBox="1"/>
          <p:nvPr>
            <p:ph idx="1" type="body"/>
          </p:nvPr>
        </p:nvSpPr>
        <p:spPr>
          <a:xfrm>
            <a:off x="457200" y="2665476"/>
            <a:ext cx="8229600" cy="19202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088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768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088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7688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088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4733" lvl="4" marL="2286000" marR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884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UMD_primary_mark_vertical.png" id="19" name="Google Shape;1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7100" y="4080128"/>
            <a:ext cx="2209800" cy="102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/>
          </a:p>
        </p:txBody>
      </p:sp>
      <p:cxnSp>
        <p:nvCxnSpPr>
          <p:cNvPr id="85" name="Google Shape;85;p11"/>
          <p:cNvCxnSpPr/>
          <p:nvPr/>
        </p:nvCxnSpPr>
        <p:spPr>
          <a:xfrm>
            <a:off x="457200" y="4686300"/>
            <a:ext cx="8229600" cy="0"/>
          </a:xfrm>
          <a:prstGeom prst="straightConnector1">
            <a:avLst/>
          </a:prstGeom>
          <a:noFill/>
          <a:ln cap="flat" cmpd="sng" w="25400">
            <a:solidFill>
              <a:srgbClr val="C7CCC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UMD_primary_mark.png" id="86" name="Google Shape;8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6573" y="4706154"/>
            <a:ext cx="1524000" cy="4267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earlessIdeas-01.png" id="87" name="Google Shape;8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1400" y="4800599"/>
            <a:ext cx="1943100" cy="278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0" name="Google Shape;90;p1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12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952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816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68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612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612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/>
          </a:p>
        </p:txBody>
      </p:sp>
      <p:cxnSp>
        <p:nvCxnSpPr>
          <p:cNvPr id="93" name="Google Shape;93;p12"/>
          <p:cNvCxnSpPr/>
          <p:nvPr/>
        </p:nvCxnSpPr>
        <p:spPr>
          <a:xfrm>
            <a:off x="457200" y="4686300"/>
            <a:ext cx="8229600" cy="0"/>
          </a:xfrm>
          <a:prstGeom prst="straightConnector1">
            <a:avLst/>
          </a:prstGeom>
          <a:noFill/>
          <a:ln cap="flat" cmpd="sng" w="25400">
            <a:solidFill>
              <a:srgbClr val="C7CCC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UMD_primary_mark.png" id="94" name="Google Shape;94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6573" y="4706154"/>
            <a:ext cx="1524000" cy="4267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earlessIdeas-01.png" id="95" name="Google Shape;9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1400" y="4800599"/>
            <a:ext cx="1943100" cy="278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Content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rial"/>
              <a:buNone/>
              <a:defRPr b="1" i="0" sz="3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accent1"/>
              </a:buClr>
              <a:buSzPts val="2312"/>
              <a:buFont typeface="Arial"/>
              <a:buNone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768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1428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088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884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3" name="Google Shape;23;p3"/>
          <p:cNvCxnSpPr/>
          <p:nvPr/>
        </p:nvCxnSpPr>
        <p:spPr>
          <a:xfrm>
            <a:off x="457200" y="1085850"/>
            <a:ext cx="8229600" cy="0"/>
          </a:xfrm>
          <a:prstGeom prst="straightConnector1">
            <a:avLst/>
          </a:prstGeom>
          <a:noFill/>
          <a:ln cap="flat" cmpd="sng" w="25400">
            <a:solidFill>
              <a:srgbClr val="C7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/>
          </a:p>
        </p:txBody>
      </p:sp>
      <p:cxnSp>
        <p:nvCxnSpPr>
          <p:cNvPr id="25" name="Google Shape;25;p3"/>
          <p:cNvCxnSpPr/>
          <p:nvPr/>
        </p:nvCxnSpPr>
        <p:spPr>
          <a:xfrm>
            <a:off x="457200" y="4686300"/>
            <a:ext cx="8229600" cy="0"/>
          </a:xfrm>
          <a:prstGeom prst="straightConnector1">
            <a:avLst/>
          </a:prstGeom>
          <a:noFill/>
          <a:ln cap="flat" cmpd="sng" w="25400">
            <a:solidFill>
              <a:srgbClr val="C7CCC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UMD_primary_mark.png" id="26" name="Google Shape;26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6573" y="4706154"/>
            <a:ext cx="1524000" cy="4267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earlessIdeas-01.png" id="27" name="Google Shape;2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1400" y="4800599"/>
            <a:ext cx="1943100" cy="278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rial"/>
              <a:buNone/>
              <a:defRPr b="1" i="0" sz="3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457200" y="1314450"/>
            <a:ext cx="3886200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632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6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224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088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088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2" type="body"/>
          </p:nvPr>
        </p:nvSpPr>
        <p:spPr>
          <a:xfrm>
            <a:off x="457200" y="1794272"/>
            <a:ext cx="3886200" cy="28348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632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496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6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6324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224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7688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088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7688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088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3" type="body"/>
          </p:nvPr>
        </p:nvSpPr>
        <p:spPr>
          <a:xfrm>
            <a:off x="4800600" y="1314450"/>
            <a:ext cx="3886200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632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6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224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088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088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4" type="body"/>
          </p:nvPr>
        </p:nvSpPr>
        <p:spPr>
          <a:xfrm>
            <a:off x="4800600" y="1794272"/>
            <a:ext cx="3886200" cy="28348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632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496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6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6324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224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7688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088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7688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088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4" name="Google Shape;34;p4"/>
          <p:cNvCxnSpPr/>
          <p:nvPr/>
        </p:nvCxnSpPr>
        <p:spPr>
          <a:xfrm>
            <a:off x="457200" y="1085850"/>
            <a:ext cx="8229600" cy="0"/>
          </a:xfrm>
          <a:prstGeom prst="straightConnector1">
            <a:avLst/>
          </a:prstGeom>
          <a:noFill/>
          <a:ln cap="flat" cmpd="sng" w="25400">
            <a:solidFill>
              <a:srgbClr val="C7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" name="Google Shape;35;p4"/>
          <p:cNvCxnSpPr/>
          <p:nvPr/>
        </p:nvCxnSpPr>
        <p:spPr>
          <a:xfrm>
            <a:off x="4572000" y="1314450"/>
            <a:ext cx="0" cy="3086100"/>
          </a:xfrm>
          <a:prstGeom prst="straightConnector1">
            <a:avLst/>
          </a:prstGeom>
          <a:noFill/>
          <a:ln cap="flat" cmpd="sng" w="25400">
            <a:solidFill>
              <a:srgbClr val="C7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/>
          </a:p>
        </p:txBody>
      </p:sp>
      <p:cxnSp>
        <p:nvCxnSpPr>
          <p:cNvPr id="37" name="Google Shape;37;p4"/>
          <p:cNvCxnSpPr/>
          <p:nvPr/>
        </p:nvCxnSpPr>
        <p:spPr>
          <a:xfrm>
            <a:off x="457200" y="4686300"/>
            <a:ext cx="8229600" cy="0"/>
          </a:xfrm>
          <a:prstGeom prst="straightConnector1">
            <a:avLst/>
          </a:prstGeom>
          <a:noFill/>
          <a:ln cap="flat" cmpd="sng" w="25400">
            <a:solidFill>
              <a:srgbClr val="C7CCC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UMD_primary_mark.png" id="38" name="Google Shape;3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6573" y="4706154"/>
            <a:ext cx="1524000" cy="4267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earlessIdeas-01.png" id="39" name="Google Shape;3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1400" y="4800599"/>
            <a:ext cx="1943100" cy="278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rial"/>
              <a:buNone/>
              <a:defRPr b="1" i="0" sz="3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cxnSp>
        <p:nvCxnSpPr>
          <p:cNvPr id="42" name="Google Shape;42;p5"/>
          <p:cNvCxnSpPr/>
          <p:nvPr/>
        </p:nvCxnSpPr>
        <p:spPr>
          <a:xfrm>
            <a:off x="457200" y="1085850"/>
            <a:ext cx="8229600" cy="0"/>
          </a:xfrm>
          <a:prstGeom prst="straightConnector1">
            <a:avLst/>
          </a:prstGeom>
          <a:noFill/>
          <a:ln cap="flat" cmpd="sng" w="25400">
            <a:solidFill>
              <a:srgbClr val="C7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/>
          </a:p>
        </p:txBody>
      </p:sp>
      <p:cxnSp>
        <p:nvCxnSpPr>
          <p:cNvPr id="44" name="Google Shape;44;p5"/>
          <p:cNvCxnSpPr/>
          <p:nvPr/>
        </p:nvCxnSpPr>
        <p:spPr>
          <a:xfrm>
            <a:off x="457200" y="4686300"/>
            <a:ext cx="8229600" cy="0"/>
          </a:xfrm>
          <a:prstGeom prst="straightConnector1">
            <a:avLst/>
          </a:prstGeom>
          <a:noFill/>
          <a:ln cap="flat" cmpd="sng" w="25400">
            <a:solidFill>
              <a:srgbClr val="C7CCC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UMD_primary_mark.png" id="45" name="Google Shape;45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6573" y="4706154"/>
            <a:ext cx="1524000" cy="4267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earlessIdeas-01.png" id="46" name="Google Shape;4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1400" y="4800599"/>
            <a:ext cx="1943100" cy="278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/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9" name="Google Shape;49;p6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2176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504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904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2232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632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496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6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496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6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6"/>
          <p:cNvSpPr txBox="1"/>
          <p:nvPr>
            <p:ph idx="2" type="body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952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816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68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612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612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/>
          </a:p>
        </p:txBody>
      </p:sp>
      <p:cxnSp>
        <p:nvCxnSpPr>
          <p:cNvPr id="52" name="Google Shape;52;p6"/>
          <p:cNvCxnSpPr/>
          <p:nvPr/>
        </p:nvCxnSpPr>
        <p:spPr>
          <a:xfrm>
            <a:off x="457200" y="4686300"/>
            <a:ext cx="8229600" cy="0"/>
          </a:xfrm>
          <a:prstGeom prst="straightConnector1">
            <a:avLst/>
          </a:prstGeom>
          <a:noFill/>
          <a:ln cap="flat" cmpd="sng" w="25400">
            <a:solidFill>
              <a:srgbClr val="C7CCC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UMD_primary_mark.png" id="53" name="Google Shape;5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6573" y="4706154"/>
            <a:ext cx="1524000" cy="4267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earlessIdeas-01.png" id="54" name="Google Shape;5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1400" y="4800599"/>
            <a:ext cx="1943100" cy="278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">
  <p:cSld name="Conta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D_primary_mark_vertical_white_black_type.png" id="56" name="Google Shape;5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9901" y="2114550"/>
            <a:ext cx="3114081" cy="144621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7"/>
          <p:cNvSpPr txBox="1"/>
          <p:nvPr>
            <p:ph idx="1" type="body"/>
          </p:nvPr>
        </p:nvSpPr>
        <p:spPr>
          <a:xfrm>
            <a:off x="0" y="3943350"/>
            <a:ext cx="9144000" cy="1200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884"/>
              <a:buFont typeface="Arial"/>
              <a:buNone/>
              <a:defRPr b="1" i="0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0868" lvl="1" marL="914400" marR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768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9278" lvl="2" marL="1371600" marR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1428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7688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088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4733" lvl="4" marL="2286000" marR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884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Bulleted Content">
  <p:cSld name="Title with Bulleted Conte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rial"/>
              <a:buNone/>
              <a:defRPr b="1" i="0" sz="3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0" name="Google Shape;60;p8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accent1"/>
              </a:buClr>
              <a:buSzPts val="2312"/>
              <a:buFont typeface="Arial"/>
              <a:buNone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0868" lvl="1" marL="914400" marR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768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9278" lvl="2" marL="1371600" marR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1428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7688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088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4733" lvl="4" marL="2286000" marR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884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457200" y="1085850"/>
            <a:ext cx="8229600" cy="0"/>
          </a:xfrm>
          <a:prstGeom prst="straightConnector1">
            <a:avLst/>
          </a:prstGeom>
          <a:noFill/>
          <a:ln cap="flat" cmpd="sng" w="25400">
            <a:solidFill>
              <a:srgbClr val="C7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/>
          </a:p>
        </p:txBody>
      </p:sp>
      <p:cxnSp>
        <p:nvCxnSpPr>
          <p:cNvPr id="63" name="Google Shape;63;p8"/>
          <p:cNvCxnSpPr/>
          <p:nvPr/>
        </p:nvCxnSpPr>
        <p:spPr>
          <a:xfrm>
            <a:off x="457200" y="4686300"/>
            <a:ext cx="8229600" cy="0"/>
          </a:xfrm>
          <a:prstGeom prst="straightConnector1">
            <a:avLst/>
          </a:prstGeom>
          <a:noFill/>
          <a:ln cap="flat" cmpd="sng" w="25400">
            <a:solidFill>
              <a:srgbClr val="C7CCC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UMD_primary_mark.png" id="64" name="Google Shape;64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6573" y="4706154"/>
            <a:ext cx="1524000" cy="4267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earlessIdeas-01.png" id="65" name="Google Shape;6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1400" y="4800599"/>
            <a:ext cx="1943100" cy="278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Numbered Content">
  <p:cSld name="Title with Numbered Conten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rial"/>
              <a:buNone/>
              <a:defRPr b="1" i="0" sz="3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8" name="Google Shape;68;p9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accent1"/>
              </a:buClr>
              <a:buSzPts val="2312"/>
              <a:buFont typeface="Arial"/>
              <a:buNone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0868" lvl="1" marL="914400" marR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768"/>
              <a:buFont typeface="Arial"/>
              <a:buAutoNum type="arabicPeriod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9278" lvl="2" marL="1371600" marR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1428"/>
              <a:buFont typeface="Arial"/>
              <a:buAutoNum type="arabicPeriod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7688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088"/>
              <a:buFont typeface="Arial"/>
              <a:buAutoNum type="arabicPeriod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4733" lvl="4" marL="2286000" marR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884"/>
              <a:buFont typeface="Arial"/>
              <a:buAutoNum type="arabicPeriod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/>
          </a:p>
        </p:txBody>
      </p:sp>
      <p:cxnSp>
        <p:nvCxnSpPr>
          <p:cNvPr id="70" name="Google Shape;70;p9"/>
          <p:cNvCxnSpPr/>
          <p:nvPr/>
        </p:nvCxnSpPr>
        <p:spPr>
          <a:xfrm>
            <a:off x="457200" y="1085850"/>
            <a:ext cx="8229600" cy="0"/>
          </a:xfrm>
          <a:prstGeom prst="straightConnector1">
            <a:avLst/>
          </a:prstGeom>
          <a:noFill/>
          <a:ln cap="flat" cmpd="sng" w="25400">
            <a:solidFill>
              <a:srgbClr val="C7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" name="Google Shape;71;p9"/>
          <p:cNvCxnSpPr/>
          <p:nvPr/>
        </p:nvCxnSpPr>
        <p:spPr>
          <a:xfrm>
            <a:off x="457200" y="4686300"/>
            <a:ext cx="8229600" cy="0"/>
          </a:xfrm>
          <a:prstGeom prst="straightConnector1">
            <a:avLst/>
          </a:prstGeom>
          <a:noFill/>
          <a:ln cap="flat" cmpd="sng" w="25400">
            <a:solidFill>
              <a:srgbClr val="C7CCC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UMD_primary_mark.png" id="72" name="Google Shape;72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6573" y="4706154"/>
            <a:ext cx="1524000" cy="4267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earlessIdeas-01.png" id="73" name="Google Shape;7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1400" y="4800599"/>
            <a:ext cx="1943100" cy="278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rial"/>
              <a:buNone/>
              <a:defRPr b="1" i="0" sz="3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Google Shape;76;p10"/>
          <p:cNvSpPr txBox="1"/>
          <p:nvPr>
            <p:ph idx="1" type="body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904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632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6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224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224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2" type="body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1904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632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6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224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224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8" name="Google Shape;78;p10"/>
          <p:cNvCxnSpPr/>
          <p:nvPr/>
        </p:nvCxnSpPr>
        <p:spPr>
          <a:xfrm>
            <a:off x="457200" y="1085850"/>
            <a:ext cx="8229600" cy="0"/>
          </a:xfrm>
          <a:prstGeom prst="straightConnector1">
            <a:avLst/>
          </a:prstGeom>
          <a:noFill/>
          <a:ln cap="flat" cmpd="sng" w="25400">
            <a:solidFill>
              <a:srgbClr val="C7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9" name="Google Shape;79;p1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/>
          </a:p>
        </p:txBody>
      </p:sp>
      <p:cxnSp>
        <p:nvCxnSpPr>
          <p:cNvPr id="80" name="Google Shape;80;p10"/>
          <p:cNvCxnSpPr/>
          <p:nvPr/>
        </p:nvCxnSpPr>
        <p:spPr>
          <a:xfrm>
            <a:off x="457200" y="4686300"/>
            <a:ext cx="8229600" cy="0"/>
          </a:xfrm>
          <a:prstGeom prst="straightConnector1">
            <a:avLst/>
          </a:prstGeom>
          <a:noFill/>
          <a:ln cap="flat" cmpd="sng" w="25400">
            <a:solidFill>
              <a:srgbClr val="C7CCC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UMD_primary_mark.png" id="81" name="Google Shape;8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6573" y="4706154"/>
            <a:ext cx="1524000" cy="4267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earlessIdeas-01.png" id="82" name="Google Shape;8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1400" y="4800599"/>
            <a:ext cx="1943100" cy="278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 amt="35000"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rial"/>
              <a:buNone/>
              <a:defRPr b="1" i="0" sz="3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accent1"/>
              </a:buClr>
              <a:buSzPts val="2312"/>
              <a:buFont typeface="Arial"/>
              <a:buNone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0868" lvl="1" marL="9144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1768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9278" lvl="2" marL="13716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1428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7688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088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4733" lvl="4" marL="2286000" marR="0" rtl="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884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8C8C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B8C8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Relationship Id="rId4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Relationship Id="rId7" Type="http://schemas.openxmlformats.org/officeDocument/2006/relationships/image" Target="../media/image27.png"/><Relationship Id="rId8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youtube.com/watch?v=wqctLW0Hb_0&amp;t=1805s" TargetMode="External"/><Relationship Id="rId4" Type="http://schemas.openxmlformats.org/officeDocument/2006/relationships/hyperlink" Target="https://www.youtube.com/watch?v=hAOF7gT7qOY" TargetMode="External"/><Relationship Id="rId5" Type="http://schemas.openxmlformats.org/officeDocument/2006/relationships/hyperlink" Target="https://www.youtube.com/watch?v=xEtM1I1Afhc&amp;t=13s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mutcd.fhwa.dot.gov/index.htm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/>
          <p:nvPr>
            <p:ph type="title"/>
          </p:nvPr>
        </p:nvSpPr>
        <p:spPr>
          <a:xfrm>
            <a:off x="457200" y="2419350"/>
            <a:ext cx="8229600" cy="26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40"/>
              <a:buFont typeface="Arial"/>
              <a:buNone/>
            </a:pPr>
            <a:r>
              <a:rPr lang="en-US" sz="2340"/>
              <a:t>Optical Flow for Vehicle Speed Measurement</a:t>
            </a:r>
            <a:endParaRPr/>
          </a:p>
        </p:txBody>
      </p:sp>
      <p:sp>
        <p:nvSpPr>
          <p:cNvPr id="101" name="Google Shape;101;p13"/>
          <p:cNvSpPr txBox="1"/>
          <p:nvPr/>
        </p:nvSpPr>
        <p:spPr>
          <a:xfrm>
            <a:off x="6155125" y="4125025"/>
            <a:ext cx="2852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Shubham Takbhate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Pulkit Mehta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Anirudh Krishnan Komaralingam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 1</a:t>
            </a:r>
            <a:endParaRPr/>
          </a:p>
        </p:txBody>
      </p:sp>
      <p:sp>
        <p:nvSpPr>
          <p:cNvPr id="172" name="Google Shape;172;p22"/>
          <p:cNvSpPr txBox="1"/>
          <p:nvPr/>
        </p:nvSpPr>
        <p:spPr>
          <a:xfrm>
            <a:off x="270525" y="4235300"/>
            <a:ext cx="351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Warped </a:t>
            </a:r>
            <a:r>
              <a:rPr lang="en-US"/>
              <a:t>frame </a:t>
            </a:r>
            <a:r>
              <a:rPr lang="en-US"/>
              <a:t>with</a:t>
            </a:r>
            <a:r>
              <a:rPr lang="en-US"/>
              <a:t> detected corners</a:t>
            </a:r>
            <a:endParaRPr/>
          </a:p>
        </p:txBody>
      </p:sp>
      <p:sp>
        <p:nvSpPr>
          <p:cNvPr id="173" name="Google Shape;173;p22"/>
          <p:cNvSpPr txBox="1"/>
          <p:nvPr/>
        </p:nvSpPr>
        <p:spPr>
          <a:xfrm>
            <a:off x="3976063" y="4235300"/>
            <a:ext cx="41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Tracked points in original frame</a:t>
            </a:r>
            <a:endParaRPr/>
          </a:p>
        </p:txBody>
      </p:sp>
      <p:pic>
        <p:nvPicPr>
          <p:cNvPr id="174" name="Google Shape;17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050" y="1368174"/>
            <a:ext cx="1433563" cy="286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7325" y="1524950"/>
            <a:ext cx="4818384" cy="271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 1</a:t>
            </a:r>
            <a:endParaRPr/>
          </a:p>
        </p:txBody>
      </p:sp>
      <p:sp>
        <p:nvSpPr>
          <p:cNvPr id="182" name="Google Shape;182;p23"/>
          <p:cNvSpPr txBox="1"/>
          <p:nvPr/>
        </p:nvSpPr>
        <p:spPr>
          <a:xfrm>
            <a:off x="2490888" y="4276200"/>
            <a:ext cx="41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output</a:t>
            </a:r>
            <a:endParaRPr/>
          </a:p>
        </p:txBody>
      </p:sp>
      <p:pic>
        <p:nvPicPr>
          <p:cNvPr id="183" name="Google Shape;18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7963" y="1215775"/>
            <a:ext cx="5368064" cy="30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 2</a:t>
            </a:r>
            <a:endParaRPr/>
          </a:p>
        </p:txBody>
      </p:sp>
      <p:sp>
        <p:nvSpPr>
          <p:cNvPr id="190" name="Google Shape;190;p24"/>
          <p:cNvSpPr txBox="1"/>
          <p:nvPr/>
        </p:nvSpPr>
        <p:spPr>
          <a:xfrm>
            <a:off x="221475" y="4139750"/>
            <a:ext cx="41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Original frame</a:t>
            </a:r>
            <a:endParaRPr/>
          </a:p>
        </p:txBody>
      </p:sp>
      <p:sp>
        <p:nvSpPr>
          <p:cNvPr id="191" name="Google Shape;191;p24"/>
          <p:cNvSpPr txBox="1"/>
          <p:nvPr/>
        </p:nvSpPr>
        <p:spPr>
          <a:xfrm>
            <a:off x="4729063" y="4139725"/>
            <a:ext cx="41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Adaptive Histogram equalized image</a:t>
            </a:r>
            <a:endParaRPr/>
          </a:p>
        </p:txBody>
      </p:sp>
      <p:pic>
        <p:nvPicPr>
          <p:cNvPr id="192" name="Google Shape;19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125" y="1418263"/>
            <a:ext cx="4207274" cy="2366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6538" y="1418262"/>
            <a:ext cx="4207274" cy="2366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 2</a:t>
            </a:r>
            <a:endParaRPr/>
          </a:p>
        </p:txBody>
      </p:sp>
      <p:sp>
        <p:nvSpPr>
          <p:cNvPr id="200" name="Google Shape;200;p25"/>
          <p:cNvSpPr txBox="1"/>
          <p:nvPr/>
        </p:nvSpPr>
        <p:spPr>
          <a:xfrm>
            <a:off x="2490888" y="4235300"/>
            <a:ext cx="41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Tracked points in original frame</a:t>
            </a:r>
            <a:endParaRPr/>
          </a:p>
        </p:txBody>
      </p:sp>
      <p:pic>
        <p:nvPicPr>
          <p:cNvPr id="201" name="Google Shape;2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3450" y="1215779"/>
            <a:ext cx="5097104" cy="2867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 2</a:t>
            </a:r>
            <a:endParaRPr/>
          </a:p>
        </p:txBody>
      </p:sp>
      <p:sp>
        <p:nvSpPr>
          <p:cNvPr id="208" name="Google Shape;208;p26"/>
          <p:cNvSpPr txBox="1"/>
          <p:nvPr/>
        </p:nvSpPr>
        <p:spPr>
          <a:xfrm>
            <a:off x="2490888" y="4276200"/>
            <a:ext cx="41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output</a:t>
            </a:r>
            <a:endParaRPr/>
          </a:p>
        </p:txBody>
      </p:sp>
      <p:pic>
        <p:nvPicPr>
          <p:cNvPr id="209" name="Google Shape;2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7963" y="1256650"/>
            <a:ext cx="5368067" cy="301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 3</a:t>
            </a:r>
            <a:endParaRPr/>
          </a:p>
        </p:txBody>
      </p:sp>
      <p:sp>
        <p:nvSpPr>
          <p:cNvPr id="216" name="Google Shape;216;p27"/>
          <p:cNvSpPr txBox="1"/>
          <p:nvPr/>
        </p:nvSpPr>
        <p:spPr>
          <a:xfrm>
            <a:off x="303338" y="4074325"/>
            <a:ext cx="41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Original frame</a:t>
            </a:r>
            <a:endParaRPr/>
          </a:p>
        </p:txBody>
      </p:sp>
      <p:sp>
        <p:nvSpPr>
          <p:cNvPr id="217" name="Google Shape;217;p27"/>
          <p:cNvSpPr txBox="1"/>
          <p:nvPr/>
        </p:nvSpPr>
        <p:spPr>
          <a:xfrm>
            <a:off x="4751588" y="4074325"/>
            <a:ext cx="41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Adaptive Histogram equalized image</a:t>
            </a:r>
            <a:endParaRPr/>
          </a:p>
        </p:txBody>
      </p:sp>
      <p:pic>
        <p:nvPicPr>
          <p:cNvPr id="218" name="Google Shape;21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475" y="1469275"/>
            <a:ext cx="4325926" cy="243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9762" y="1469275"/>
            <a:ext cx="4325888" cy="243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 3</a:t>
            </a:r>
            <a:endParaRPr/>
          </a:p>
        </p:txBody>
      </p:sp>
      <p:sp>
        <p:nvSpPr>
          <p:cNvPr id="226" name="Google Shape;226;p28"/>
          <p:cNvSpPr txBox="1"/>
          <p:nvPr/>
        </p:nvSpPr>
        <p:spPr>
          <a:xfrm>
            <a:off x="270525" y="4235300"/>
            <a:ext cx="351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Warped frame with detected corners</a:t>
            </a:r>
            <a:endParaRPr/>
          </a:p>
        </p:txBody>
      </p:sp>
      <p:sp>
        <p:nvSpPr>
          <p:cNvPr id="227" name="Google Shape;227;p28"/>
          <p:cNvSpPr txBox="1"/>
          <p:nvPr/>
        </p:nvSpPr>
        <p:spPr>
          <a:xfrm>
            <a:off x="3976063" y="4235300"/>
            <a:ext cx="41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Tracked points in original frame</a:t>
            </a:r>
            <a:endParaRPr/>
          </a:p>
        </p:txBody>
      </p:sp>
      <p:pic>
        <p:nvPicPr>
          <p:cNvPr id="228" name="Google Shape;2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1212" y="1530024"/>
            <a:ext cx="4711926" cy="265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1263" y="1164475"/>
            <a:ext cx="1535413" cy="307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 3</a:t>
            </a:r>
            <a:endParaRPr/>
          </a:p>
        </p:txBody>
      </p:sp>
      <p:sp>
        <p:nvSpPr>
          <p:cNvPr id="236" name="Google Shape;236;p29"/>
          <p:cNvSpPr txBox="1"/>
          <p:nvPr/>
        </p:nvSpPr>
        <p:spPr>
          <a:xfrm>
            <a:off x="2490888" y="4276200"/>
            <a:ext cx="41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output</a:t>
            </a:r>
            <a:endParaRPr/>
          </a:p>
        </p:txBody>
      </p:sp>
      <p:pic>
        <p:nvPicPr>
          <p:cNvPr id="237" name="Google Shape;2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0313" y="1285850"/>
            <a:ext cx="5403376" cy="303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Custom Dataset</a:t>
            </a:r>
            <a:endParaRPr/>
          </a:p>
        </p:txBody>
      </p:sp>
      <p:sp>
        <p:nvSpPr>
          <p:cNvPr id="244" name="Google Shape;244;p30"/>
          <p:cNvSpPr txBox="1"/>
          <p:nvPr/>
        </p:nvSpPr>
        <p:spPr>
          <a:xfrm>
            <a:off x="5095075" y="4276300"/>
            <a:ext cx="351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Warped frame with detected corners</a:t>
            </a:r>
            <a:endParaRPr/>
          </a:p>
        </p:txBody>
      </p:sp>
      <p:sp>
        <p:nvSpPr>
          <p:cNvPr id="245" name="Google Shape;245;p30"/>
          <p:cNvSpPr txBox="1"/>
          <p:nvPr/>
        </p:nvSpPr>
        <p:spPr>
          <a:xfrm>
            <a:off x="457188" y="4276300"/>
            <a:ext cx="41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</a:t>
            </a:r>
            <a:r>
              <a:rPr lang="en-US"/>
              <a:t>riginal frame</a:t>
            </a:r>
            <a:endParaRPr/>
          </a:p>
        </p:txBody>
      </p:sp>
      <p:pic>
        <p:nvPicPr>
          <p:cNvPr id="246" name="Google Shape;24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050" y="1293304"/>
            <a:ext cx="5038926" cy="2834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7850" y="1144700"/>
            <a:ext cx="1565800" cy="313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Custom </a:t>
            </a:r>
            <a:r>
              <a:rPr lang="en-US"/>
              <a:t>Dataset</a:t>
            </a:r>
            <a:endParaRPr/>
          </a:p>
        </p:txBody>
      </p:sp>
      <p:sp>
        <p:nvSpPr>
          <p:cNvPr id="254" name="Google Shape;254;p31"/>
          <p:cNvSpPr txBox="1"/>
          <p:nvPr/>
        </p:nvSpPr>
        <p:spPr>
          <a:xfrm>
            <a:off x="2490888" y="4276200"/>
            <a:ext cx="41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output</a:t>
            </a:r>
            <a:endParaRPr/>
          </a:p>
        </p:txBody>
      </p:sp>
      <p:pic>
        <p:nvPicPr>
          <p:cNvPr id="255" name="Google Shape;2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7088" y="1368179"/>
            <a:ext cx="5169816" cy="2908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rial"/>
              <a:buNone/>
            </a:pPr>
            <a:r>
              <a:rPr lang="en-US"/>
              <a:t>Lucas Kanade</a:t>
            </a:r>
            <a:endParaRPr/>
          </a:p>
        </p:txBody>
      </p:sp>
      <p:sp>
        <p:nvSpPr>
          <p:cNvPr id="107" name="Google Shape;107;p14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Lucas Kanade is a framework for image matching</a:t>
            </a:r>
            <a:endParaRPr sz="14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Assumes constant flow over small patch.</a:t>
            </a:r>
            <a:endParaRPr sz="14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Local image flow must satisfy the flow vector:</a:t>
            </a:r>
            <a:endParaRPr sz="1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/>
              <a:t>Solve using Least squares method to compute velocity components.</a:t>
            </a:r>
            <a:endParaRPr sz="1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08" name="Google Shape;10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2350" y="2123675"/>
            <a:ext cx="2371425" cy="54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7128" y="2758705"/>
            <a:ext cx="1984844" cy="889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0544" y="2732262"/>
            <a:ext cx="2118013" cy="94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9325" y="2725050"/>
            <a:ext cx="2118000" cy="95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35275" y="2744300"/>
            <a:ext cx="1905554" cy="95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47600" y="2758700"/>
            <a:ext cx="1594412" cy="94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Limitations</a:t>
            </a:r>
            <a:endParaRPr/>
          </a:p>
        </p:txBody>
      </p:sp>
      <p:sp>
        <p:nvSpPr>
          <p:cNvPr id="262" name="Google Shape;262;p3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80"/>
              </a:spcBef>
              <a:spcAft>
                <a:spcPts val="0"/>
              </a:spcAft>
              <a:buSzPts val="1800"/>
              <a:buChar char="➔"/>
            </a:pPr>
            <a:r>
              <a:rPr lang="en-US" sz="1800"/>
              <a:t>It is not possible to measure the speed of of vehicles that drive out of the region to be warped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 sz="1800"/>
              <a:t>Depth estimation could not be performed if camera is oriented for side-on view of the lane.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 sz="1800"/>
              <a:t>Pipeline is dependent on the </a:t>
            </a:r>
            <a:r>
              <a:rPr lang="en-US" sz="1800"/>
              <a:t>lane line information from image.</a:t>
            </a:r>
            <a:endParaRPr sz="1800"/>
          </a:p>
          <a:p>
            <a:pPr indent="0" lvl="0" marL="0" rtl="0" algn="l">
              <a:spcBef>
                <a:spcPts val="68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RAFT Architecture</a:t>
            </a:r>
            <a:endParaRPr/>
          </a:p>
        </p:txBody>
      </p:sp>
      <p:pic>
        <p:nvPicPr>
          <p:cNvPr id="269" name="Google Shape;2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238586"/>
            <a:ext cx="8534401" cy="3386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RAFT</a:t>
            </a:r>
            <a:endParaRPr/>
          </a:p>
        </p:txBody>
      </p:sp>
      <p:sp>
        <p:nvSpPr>
          <p:cNvPr id="276" name="Google Shape;276;p34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80"/>
              </a:spcBef>
              <a:spcAft>
                <a:spcPts val="0"/>
              </a:spcAft>
              <a:buSzPts val="1800"/>
              <a:buChar char="➔"/>
            </a:pPr>
            <a:r>
              <a:rPr lang="en-US" sz="1800"/>
              <a:t>The network input consists of two consecutive frames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 sz="1800"/>
              <a:t>To extract features from these two images, we use two CNNs with shared weights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 sz="1800"/>
              <a:t>We extract feature from these two images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 sz="1800"/>
              <a:t>CNN’s architecture consists of 6 residual layers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US" sz="1800"/>
              <a:t>Builds multi-scale 4D correlation volumes for all pairs of pixels(4D tensor called Correlation volumes that gives crucial information about small and large pixel displacements.)</a:t>
            </a:r>
            <a:endParaRPr sz="1800"/>
          </a:p>
          <a:p>
            <a:pPr indent="-342900" lvl="0" marL="457200" rtl="0" algn="l">
              <a:spcBef>
                <a:spcPts val="680"/>
              </a:spcBef>
              <a:spcAft>
                <a:spcPts val="0"/>
              </a:spcAft>
              <a:buSzPts val="1800"/>
              <a:buChar char="➔"/>
            </a:pPr>
            <a:r>
              <a:rPr lang="en-US" sz="1800"/>
              <a:t>iteratively updates a flow field through a recurrent unit that performs lookups on the correlation volumes</a:t>
            </a:r>
            <a:endParaRPr sz="1800"/>
          </a:p>
          <a:p>
            <a:pPr indent="0" lvl="0" marL="457200" rtl="0" algn="l">
              <a:spcBef>
                <a:spcPts val="68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68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68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8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 1</a:t>
            </a:r>
            <a:endParaRPr/>
          </a:p>
        </p:txBody>
      </p:sp>
      <p:pic>
        <p:nvPicPr>
          <p:cNvPr id="283" name="Google Shape;283;p35"/>
          <p:cNvPicPr preferRelativeResize="0"/>
          <p:nvPr/>
        </p:nvPicPr>
        <p:blipFill rotWithShape="1">
          <a:blip r:embed="rId3">
            <a:alphaModFix/>
          </a:blip>
          <a:srcRect b="10139" l="0" r="10047" t="3935"/>
          <a:stretch/>
        </p:blipFill>
        <p:spPr>
          <a:xfrm>
            <a:off x="727050" y="1668075"/>
            <a:ext cx="3691350" cy="247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5"/>
          <p:cNvPicPr preferRelativeResize="0"/>
          <p:nvPr/>
        </p:nvPicPr>
        <p:blipFill rotWithShape="1">
          <a:blip r:embed="rId4">
            <a:alphaModFix/>
          </a:blip>
          <a:srcRect b="5202" l="4130" r="4277" t="9784"/>
          <a:stretch/>
        </p:blipFill>
        <p:spPr>
          <a:xfrm>
            <a:off x="4573950" y="1668075"/>
            <a:ext cx="4021050" cy="247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5"/>
          <p:cNvSpPr txBox="1"/>
          <p:nvPr/>
        </p:nvSpPr>
        <p:spPr>
          <a:xfrm>
            <a:off x="5171921" y="4210775"/>
            <a:ext cx="282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Estimated flow</a:t>
            </a:r>
            <a:endParaRPr/>
          </a:p>
        </p:txBody>
      </p:sp>
      <p:sp>
        <p:nvSpPr>
          <p:cNvPr id="286" name="Google Shape;286;p35"/>
          <p:cNvSpPr txBox="1"/>
          <p:nvPr/>
        </p:nvSpPr>
        <p:spPr>
          <a:xfrm>
            <a:off x="1280646" y="4210775"/>
            <a:ext cx="282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Original frame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 3</a:t>
            </a:r>
            <a:endParaRPr/>
          </a:p>
        </p:txBody>
      </p:sp>
      <p:sp>
        <p:nvSpPr>
          <p:cNvPr id="293" name="Google Shape;293;p36"/>
          <p:cNvSpPr txBox="1"/>
          <p:nvPr/>
        </p:nvSpPr>
        <p:spPr>
          <a:xfrm>
            <a:off x="1280646" y="4210775"/>
            <a:ext cx="282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Original frame</a:t>
            </a:r>
            <a:endParaRPr/>
          </a:p>
        </p:txBody>
      </p:sp>
      <p:pic>
        <p:nvPicPr>
          <p:cNvPr id="294" name="Google Shape;294;p36"/>
          <p:cNvPicPr preferRelativeResize="0"/>
          <p:nvPr/>
        </p:nvPicPr>
        <p:blipFill rotWithShape="1">
          <a:blip r:embed="rId3">
            <a:alphaModFix/>
          </a:blip>
          <a:srcRect b="10935" l="10746" r="2100" t="8360"/>
          <a:stretch/>
        </p:blipFill>
        <p:spPr>
          <a:xfrm>
            <a:off x="4727500" y="1653850"/>
            <a:ext cx="3376850" cy="240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6"/>
          <p:cNvPicPr preferRelativeResize="0"/>
          <p:nvPr/>
        </p:nvPicPr>
        <p:blipFill rotWithShape="1">
          <a:blip r:embed="rId4">
            <a:alphaModFix/>
          </a:blip>
          <a:srcRect b="10734" l="9426" r="4566" t="8129"/>
          <a:stretch/>
        </p:blipFill>
        <p:spPr>
          <a:xfrm>
            <a:off x="924700" y="1653850"/>
            <a:ext cx="3376850" cy="240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6"/>
          <p:cNvSpPr txBox="1"/>
          <p:nvPr/>
        </p:nvSpPr>
        <p:spPr>
          <a:xfrm>
            <a:off x="5003371" y="4210775"/>
            <a:ext cx="282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Estimated flow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Custom Dataset</a:t>
            </a:r>
            <a:endParaRPr/>
          </a:p>
        </p:txBody>
      </p:sp>
      <p:sp>
        <p:nvSpPr>
          <p:cNvPr id="303" name="Google Shape;303;p37"/>
          <p:cNvSpPr txBox="1"/>
          <p:nvPr/>
        </p:nvSpPr>
        <p:spPr>
          <a:xfrm>
            <a:off x="1280646" y="4210775"/>
            <a:ext cx="282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Original frame</a:t>
            </a:r>
            <a:endParaRPr/>
          </a:p>
        </p:txBody>
      </p:sp>
      <p:sp>
        <p:nvSpPr>
          <p:cNvPr id="304" name="Google Shape;304;p37"/>
          <p:cNvSpPr txBox="1"/>
          <p:nvPr/>
        </p:nvSpPr>
        <p:spPr>
          <a:xfrm>
            <a:off x="5003371" y="4210775"/>
            <a:ext cx="282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Estimated flow</a:t>
            </a:r>
            <a:endParaRPr/>
          </a:p>
        </p:txBody>
      </p:sp>
      <p:pic>
        <p:nvPicPr>
          <p:cNvPr id="305" name="Google Shape;30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075" y="1861938"/>
            <a:ext cx="4108025" cy="216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1700" y="1894650"/>
            <a:ext cx="3693925" cy="21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313" name="Google Shape;313;p38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80"/>
              </a:spcBef>
              <a:spcAft>
                <a:spcPts val="0"/>
              </a:spcAft>
              <a:buSzPts val="2000"/>
              <a:buChar char="➔"/>
            </a:pPr>
            <a:r>
              <a:rPr lang="en-US" sz="2000"/>
              <a:t>We are able to measure the speed of vehicles on a highway using Lucas-Kanade method.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n-US" sz="2000"/>
              <a:t>The quality of the results using this method depend on the video sample and its feasibility to be warped to a top view.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n-US" sz="2000"/>
              <a:t>We have made our speed estimation robust to lighting using Adaptive Histogram Equalization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n-US" sz="2000"/>
              <a:t>The speed estimates from our custom dataset fall within the average speed range (18 - 25 mph) for the street.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n-US" sz="2000"/>
              <a:t>Used to RAFT optical flow estimation to track moving objects.</a:t>
            </a:r>
            <a:endParaRPr sz="2000"/>
          </a:p>
          <a:p>
            <a:pPr indent="0" lvl="0" marL="457200" rtl="0" algn="l">
              <a:spcBef>
                <a:spcPts val="68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 Videos</a:t>
            </a:r>
            <a:endParaRPr/>
          </a:p>
        </p:txBody>
      </p:sp>
      <p:sp>
        <p:nvSpPr>
          <p:cNvPr id="320" name="Google Shape;320;p3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80"/>
              </a:spcBef>
              <a:spcAft>
                <a:spcPts val="0"/>
              </a:spcAft>
              <a:buSzPts val="2000"/>
              <a:buChar char="➔"/>
            </a:pPr>
            <a:r>
              <a:rPr lang="en-US" sz="2000"/>
              <a:t>Daylight: </a:t>
            </a:r>
            <a:r>
              <a:rPr lang="en-US" sz="2000" u="sng">
                <a:solidFill>
                  <a:schemeClr val="hlink"/>
                </a:solidFill>
                <a:hlinkClick r:id="rId3"/>
              </a:rPr>
              <a:t>https://www.youtube.com/watch?v=wqctLW0Hb_0&amp;t=1805s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➔"/>
            </a:pPr>
            <a:r>
              <a:rPr lang="en-US" sz="2000"/>
              <a:t>Top View</a:t>
            </a:r>
            <a:endParaRPr sz="2000"/>
          </a:p>
          <a:p>
            <a:pPr indent="0" lvl="0" marL="457200" rtl="0" algn="l">
              <a:spcBef>
                <a:spcPts val="68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hlinkClick r:id="rId4"/>
              </a:rPr>
              <a:t>https://www.youtube.com/watch?v=hAOF7gT7qOY</a:t>
            </a:r>
            <a:endParaRPr sz="2000"/>
          </a:p>
          <a:p>
            <a:pPr indent="-355600" lvl="0" marL="457200" rtl="0" algn="l">
              <a:spcBef>
                <a:spcPts val="680"/>
              </a:spcBef>
              <a:spcAft>
                <a:spcPts val="0"/>
              </a:spcAft>
              <a:buSzPts val="2000"/>
              <a:buChar char="➔"/>
            </a:pPr>
            <a:r>
              <a:rPr lang="en-US" sz="2000"/>
              <a:t>Night: </a:t>
            </a:r>
            <a:endParaRPr sz="2000"/>
          </a:p>
          <a:p>
            <a:pPr indent="0" lvl="0" marL="457200" rtl="0" algn="l">
              <a:spcBef>
                <a:spcPts val="68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hlinkClick r:id="rId5"/>
              </a:rPr>
              <a:t>https://www.youtube.com/watch?v=xEtM1I1Afhc&amp;t=13s</a:t>
            </a:r>
            <a:endParaRPr sz="2000"/>
          </a:p>
          <a:p>
            <a:pPr indent="0" lvl="0" marL="0" rtl="0" algn="l">
              <a:spcBef>
                <a:spcPts val="68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327" name="Google Shape;327;p40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8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https://mutcd.fhwa.dot.gov/index.htm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/>
              <a:t>[2] RAFT: Recurrent All-Pairs Field Transforms for Optical  Flow by, Zachary Teed and Jia Deng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1"/>
          <p:cNvSpPr txBox="1"/>
          <p:nvPr>
            <p:ph idx="1" type="body"/>
          </p:nvPr>
        </p:nvSpPr>
        <p:spPr>
          <a:xfrm>
            <a:off x="0" y="3943350"/>
            <a:ext cx="9144000" cy="1200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4"/>
              <a:buFont typeface="Arial"/>
              <a:buNone/>
            </a:pPr>
            <a:r>
              <a:rPr b="1" i="0" lang="en-US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Joshua Harless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884"/>
              <a:buFont typeface="Arial"/>
              <a:buNone/>
            </a:pPr>
            <a:r>
              <a:rPr b="0" i="0" lang="en-US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3101 Turner Hall, College Park, MD 20742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884"/>
              <a:buFont typeface="Arial"/>
              <a:buNone/>
            </a:pPr>
            <a:r>
              <a:rPr b="0" i="0" lang="en-US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301.405.3384 / jharless@umd.edu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Arial"/>
              <a:buNone/>
            </a:pPr>
            <a:r>
              <a:rPr lang="en-US"/>
              <a:t>Lucas Kanade</a:t>
            </a:r>
            <a:endParaRPr/>
          </a:p>
        </p:txBody>
      </p:sp>
      <p:sp>
        <p:nvSpPr>
          <p:cNvPr id="119" name="Google Shape;119;p15"/>
          <p:cNvSpPr txBox="1"/>
          <p:nvPr>
            <p:ph idx="1" type="body"/>
          </p:nvPr>
        </p:nvSpPr>
        <p:spPr>
          <a:xfrm>
            <a:off x="457200" y="1255377"/>
            <a:ext cx="8229600" cy="3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7387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➔"/>
            </a:pPr>
            <a:r>
              <a:rPr lang="en-US" sz="2000"/>
              <a:t>When working with a 5x5 region we need to solve:</a:t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437387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➔"/>
            </a:pPr>
            <a:r>
              <a:rPr lang="en-US" sz="2000"/>
              <a:t>Works best when eigenvalues A</a:t>
            </a:r>
            <a:r>
              <a:rPr baseline="30000" lang="en-US" sz="2000"/>
              <a:t>T</a:t>
            </a:r>
            <a:r>
              <a:rPr lang="en-US" sz="2000"/>
              <a:t>A are large. Corners are the best features to track optical flow.</a:t>
            </a:r>
            <a:endParaRPr sz="1800"/>
          </a:p>
        </p:txBody>
      </p:sp>
      <p:pic>
        <p:nvPicPr>
          <p:cNvPr id="120" name="Google Shape;12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4525" y="1712575"/>
            <a:ext cx="5610177" cy="62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5"/>
          <p:cNvPicPr preferRelativeResize="0"/>
          <p:nvPr/>
        </p:nvPicPr>
        <p:blipFill rotWithShape="1">
          <a:blip r:embed="rId4">
            <a:alphaModFix/>
          </a:blip>
          <a:srcRect b="0" l="0" r="19152" t="0"/>
          <a:stretch/>
        </p:blipFill>
        <p:spPr>
          <a:xfrm>
            <a:off x="2407663" y="2491725"/>
            <a:ext cx="4623901" cy="114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Processing Pipeline</a:t>
            </a:r>
            <a:endParaRPr/>
          </a:p>
        </p:txBody>
      </p:sp>
      <p:sp>
        <p:nvSpPr>
          <p:cNvPr id="128" name="Google Shape;128;p1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80"/>
              </a:spcBef>
              <a:spcAft>
                <a:spcPts val="0"/>
              </a:spcAft>
              <a:buSzPts val="2000"/>
              <a:buChar char="➔"/>
            </a:pPr>
            <a:r>
              <a:rPr lang="en-US" sz="2000"/>
              <a:t>The major components of the pipeline comprise: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◆"/>
            </a:pPr>
            <a:r>
              <a:rPr lang="en-US" sz="2000"/>
              <a:t>Corner Detection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◆"/>
            </a:pPr>
            <a:r>
              <a:rPr lang="en-US" sz="2000"/>
              <a:t>Adaptive Histogram Equalization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◆"/>
            </a:pPr>
            <a:r>
              <a:rPr lang="en-US" sz="2000"/>
              <a:t>Homography and Warping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◆"/>
            </a:pPr>
            <a:r>
              <a:rPr lang="en-US" sz="2000"/>
              <a:t>Optical Flow measurement to track feature movement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◆"/>
            </a:pPr>
            <a:r>
              <a:rPr lang="en-US" sz="2000"/>
              <a:t>Speed Computation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3100" y="12262"/>
            <a:ext cx="5559250" cy="4652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Speed Measurement</a:t>
            </a:r>
            <a:endParaRPr/>
          </a:p>
        </p:txBody>
      </p:sp>
      <p:sp>
        <p:nvSpPr>
          <p:cNvPr id="141" name="Google Shape;141;p18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80"/>
              </a:spcBef>
              <a:spcAft>
                <a:spcPts val="0"/>
              </a:spcAft>
              <a:buSzPts val="1600"/>
              <a:buChar char="➔"/>
            </a:pPr>
            <a:r>
              <a:rPr lang="en-US" sz="1600"/>
              <a:t>We use the following information to calculate speed estimates: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-US" sz="1600"/>
              <a:t>White dashed line road markings are assumed to 10 ft in length according to Manual on Uniform Traffic Control Devices (MUTCD) </a:t>
            </a:r>
            <a:r>
              <a:rPr b="1" lang="en-US" sz="1600">
                <a:solidFill>
                  <a:srgbClr val="FF0000"/>
                </a:solidFill>
              </a:rPr>
              <a:t>[1]</a:t>
            </a:r>
            <a:endParaRPr b="1" sz="1600">
              <a:solidFill>
                <a:srgbClr val="FF0000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◆"/>
            </a:pPr>
            <a:r>
              <a:rPr lang="en-US" sz="1600"/>
              <a:t>The length in pixels of the lane marking in the image can be calculated.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-US" sz="1600"/>
              <a:t>The Frame Rate of the video input is known (24-30 fps).</a:t>
            </a:r>
            <a:endParaRPr sz="16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1050">
                <a:latin typeface="Courier New"/>
                <a:ea typeface="Courier New"/>
                <a:cs typeface="Courier New"/>
                <a:sym typeface="Courier New"/>
              </a:rPr>
              <a:t>pixeldistance = distance(oldx, oldy, newx, newy)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urier New"/>
                <a:ea typeface="Courier New"/>
                <a:cs typeface="Courier New"/>
                <a:sym typeface="Courier New"/>
              </a:rPr>
              <a:t>        pixelspersecond = pixeldistance * fps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urier New"/>
                <a:ea typeface="Courier New"/>
                <a:cs typeface="Courier New"/>
                <a:sym typeface="Courier New"/>
              </a:rPr>
              <a:t>        meterspersecond = pixelspersecond / pixelspermeter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urier New"/>
                <a:ea typeface="Courier New"/>
                <a:cs typeface="Courier New"/>
                <a:sym typeface="Courier New"/>
              </a:rPr>
              <a:t>        # Convert to km/h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urier New"/>
                <a:ea typeface="Courier New"/>
                <a:cs typeface="Courier New"/>
                <a:sym typeface="Courier New"/>
              </a:rPr>
              <a:t>        kmph = round(meterspersecond * 3.6, 2)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8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148" name="Google Shape;148;p19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6362" lvl="0" marL="457200" rtl="0" algn="l">
              <a:spcBef>
                <a:spcPts val="680"/>
              </a:spcBef>
              <a:spcAft>
                <a:spcPts val="0"/>
              </a:spcAft>
              <a:buSzPts val="2012"/>
              <a:buChar char="➔"/>
            </a:pPr>
            <a:r>
              <a:rPr lang="en-US" sz="2000"/>
              <a:t>Three</a:t>
            </a:r>
            <a:r>
              <a:rPr lang="en-US" sz="2000"/>
              <a:t> datasets with different lighting conditions and camera orientations.</a:t>
            </a:r>
            <a:endParaRPr sz="2000"/>
          </a:p>
          <a:p>
            <a:pPr indent="0" lvl="0" marL="0" rtl="0" algn="l">
              <a:spcBef>
                <a:spcPts val="68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6362" lvl="0" marL="457200" rtl="0" algn="l">
              <a:spcBef>
                <a:spcPts val="680"/>
              </a:spcBef>
              <a:spcAft>
                <a:spcPts val="0"/>
              </a:spcAft>
              <a:buSzPts val="2012"/>
              <a:buChar char="➔"/>
            </a:pPr>
            <a:r>
              <a:rPr lang="en-US" sz="2000"/>
              <a:t>Optical Flow was measured after warping the image to a bird’s eye view of the lanes.</a:t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 Details</a:t>
            </a:r>
            <a:endParaRPr/>
          </a:p>
        </p:txBody>
      </p:sp>
      <p:sp>
        <p:nvSpPr>
          <p:cNvPr id="155" name="Google Shape;155;p20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80"/>
              </a:spcBef>
              <a:spcAft>
                <a:spcPts val="0"/>
              </a:spcAft>
              <a:buSzPts val="2000"/>
              <a:buChar char="➔"/>
            </a:pPr>
            <a:r>
              <a:rPr lang="en-US" sz="2000"/>
              <a:t>Stable camera looking at traffic.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n-US" sz="2000"/>
              <a:t>Dataset 1: </a:t>
            </a:r>
            <a:r>
              <a:rPr lang="en-US" sz="2000"/>
              <a:t>Daytime lighting condition. Above street level camera position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n-US" sz="2000"/>
              <a:t>Dataset 2: Daytime lighting condition. Top view camera positions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n-US" sz="2000"/>
              <a:t>Dataset 3: Night lighting condition. Above street level camera position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n-US" sz="2000"/>
              <a:t>Dataset 4: Custom Daytime condition. Street level camera position</a:t>
            </a:r>
            <a:endParaRPr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 1</a:t>
            </a:r>
            <a:endParaRPr/>
          </a:p>
        </p:txBody>
      </p:sp>
      <p:pic>
        <p:nvPicPr>
          <p:cNvPr id="162" name="Google Shape;16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25" y="1596600"/>
            <a:ext cx="4352874" cy="24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6250" y="1596608"/>
            <a:ext cx="4352874" cy="24484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 txBox="1"/>
          <p:nvPr/>
        </p:nvSpPr>
        <p:spPr>
          <a:xfrm>
            <a:off x="221475" y="4139750"/>
            <a:ext cx="41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Original frame</a:t>
            </a:r>
            <a:endParaRPr/>
          </a:p>
        </p:txBody>
      </p:sp>
      <p:sp>
        <p:nvSpPr>
          <p:cNvPr id="165" name="Google Shape;165;p21"/>
          <p:cNvSpPr txBox="1"/>
          <p:nvPr/>
        </p:nvSpPr>
        <p:spPr>
          <a:xfrm>
            <a:off x="4751588" y="4194025"/>
            <a:ext cx="41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Adaptive Histogram equalized image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UMD - colors">
      <a:dk1>
        <a:srgbClr val="2A2F30"/>
      </a:dk1>
      <a:lt1>
        <a:srgbClr val="F4F1F1"/>
      </a:lt1>
      <a:dk2>
        <a:srgbClr val="2A2F30"/>
      </a:dk2>
      <a:lt2>
        <a:srgbClr val="FFFFFE"/>
      </a:lt2>
      <a:accent1>
        <a:srgbClr val="C30A29"/>
      </a:accent1>
      <a:accent2>
        <a:srgbClr val="F9C51A"/>
      </a:accent2>
      <a:accent3>
        <a:srgbClr val="E68320"/>
      </a:accent3>
      <a:accent4>
        <a:srgbClr val="4070FF"/>
      </a:accent4>
      <a:accent5>
        <a:srgbClr val="60E653"/>
      </a:accent5>
      <a:accent6>
        <a:srgbClr val="2DE6C6"/>
      </a:accent6>
      <a:hlink>
        <a:srgbClr val="C30A29"/>
      </a:hlink>
      <a:folHlink>
        <a:srgbClr val="6F757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